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20" autoAdjust="0"/>
    <p:restoredTop sz="94554" autoAdjust="0"/>
  </p:normalViewPr>
  <p:slideViewPr>
    <p:cSldViewPr>
      <p:cViewPr varScale="1">
        <p:scale>
          <a:sx n="106" d="100"/>
          <a:sy n="106" d="100"/>
        </p:scale>
        <p:origin x="205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5B4A6-8769-4E55-B6BC-018D0359D883}" type="datetimeFigureOut">
              <a:rPr lang="ru-RU" smtClean="0"/>
              <a:t>26.01.2022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98829-ED95-4768-B83C-E810EAA4F15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8721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6F1D-5A15-4E8B-A7C9-BE4F5CEF1BF8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599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C261-9E42-4E99-BF87-B3D24ED12250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399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0CA6-B12C-4EC3-84C3-4460290BF36F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78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BFBBD-46EF-4663-A0CD-1AD8172AD85F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88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541A-819E-4FB3-BBD1-4C54BC862EED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81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D190-F03C-4374-A984-CDDFE2067A8B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920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2EE2A-321C-455A-B241-2EC0EA97243E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687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BA92-F4BC-4B21-9B49-106D72BC96D9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71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8C9-21CE-40E1-A397-9C8AB7C269DF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422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3DE6-EED1-42EA-B88C-0EA6FAC53716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1075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A04D-68AE-4FF2-A632-3C68432D447B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08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76243-03A0-4F7C-95CE-D40DCF435F8A}" type="datetime1">
              <a:rPr lang="ru-RU" smtClean="0"/>
              <a:t>26.01.2022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4CB81-75AE-4CBE-AD70-1ABE2DFA7CB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97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44938" y="4756057"/>
            <a:ext cx="4529163" cy="1497227"/>
          </a:xfrm>
        </p:spPr>
        <p:txBody>
          <a:bodyPr>
            <a:normAutofit/>
          </a:bodyPr>
          <a:lstStyle/>
          <a:p>
            <a:pPr algn="l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Работу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Группа: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руководитель: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402691"/>
            <a:ext cx="619268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ea typeface="Meiryo" pitchFamily="34" charset="-128"/>
                <a:cs typeface="Times New Roman" pitchFamily="18" charset="0"/>
              </a:rPr>
              <a:t>Министерство науки и высшего образования Российской Федерации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Meiryo" pitchFamily="34" charset="-128"/>
                <a:cs typeface="Times New Roman" pitchFamily="18" charset="0"/>
              </a:rPr>
              <a:t>ФГБОУ ВО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Meiryo" pitchFamily="34" charset="-128"/>
                <a:cs typeface="Times New Roman" pitchFamily="18" charset="0"/>
              </a:rPr>
              <a:t>«Уральский государственный горный университет»</a:t>
            </a:r>
          </a:p>
          <a:p>
            <a:pPr algn="ctr"/>
            <a:endParaRPr lang="ru-RU" sz="1600" dirty="0" smtClean="0">
              <a:latin typeface="Times New Roman" pitchFamily="18" charset="0"/>
              <a:ea typeface="Meiryo" pitchFamily="34" charset="-128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ea typeface="Meiryo" pitchFamily="34" charset="-128"/>
                <a:cs typeface="Times New Roman" pitchFamily="18" charset="0"/>
              </a:rPr>
              <a:t>Инженерно-экономический факультет</a:t>
            </a:r>
            <a:br>
              <a:rPr lang="ru-RU" sz="1600" dirty="0" smtClean="0">
                <a:latin typeface="Times New Roman" pitchFamily="18" charset="0"/>
                <a:ea typeface="Meiryo" pitchFamily="34" charset="-128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ea typeface="Meiryo" pitchFamily="34" charset="-128"/>
                <a:cs typeface="Times New Roman" pitchFamily="18" charset="0"/>
              </a:rPr>
              <a:t>Кафедра природообустройства и водопользования</a:t>
            </a:r>
          </a:p>
          <a:p>
            <a:pPr algn="ctr"/>
            <a:endParaRPr lang="ru-RU" dirty="0" smtClean="0">
              <a:latin typeface="Times New Roman" pitchFamily="18" charset="0"/>
              <a:ea typeface="Meiryo" pitchFamily="34" charset="-128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ea typeface="Meiryo" pitchFamily="34" charset="-128"/>
                <a:cs typeface="Times New Roman" pitchFamily="18" charset="0"/>
              </a:rPr>
              <a:t>Выпускная квалификационная работа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Meiryo" pitchFamily="34" charset="-128"/>
                <a:cs typeface="Times New Roman" pitchFamily="18" charset="0"/>
              </a:rPr>
              <a:t>на тему:</a:t>
            </a:r>
            <a:endParaRPr lang="ru-RU" sz="1600" dirty="0">
              <a:latin typeface="Times New Roman" pitchFamily="18" charset="0"/>
              <a:ea typeface="Meiryo" pitchFamily="34" charset="-128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98735"/>
            <a:ext cx="1512168" cy="1663384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79512" y="4843966"/>
            <a:ext cx="4032448" cy="961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Зав. кафедрой природообустройства и водопользования: </a:t>
            </a:r>
          </a:p>
          <a:p>
            <a:pPr algn="l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д.т.н., профессор Гревцев Н.В.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39190" y="6300028"/>
            <a:ext cx="2265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Екатеринбург,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3140968"/>
            <a:ext cx="9144000" cy="12938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3187711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«Эколого-экономическое обоснование технологических решений по утилизации биогаза для энерготехнологического использования»</a:t>
            </a:r>
          </a:p>
        </p:txBody>
      </p:sp>
    </p:spTree>
    <p:extLst>
      <p:ext uri="{BB962C8B-B14F-4D97-AF65-F5344CB8AC3E}">
        <p14:creationId xmlns:p14="http://schemas.microsoft.com/office/powerpoint/2010/main" val="217842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z="1400" b="1" smtClean="0">
                <a:latin typeface="Times New Roman" pitchFamily="18" charset="0"/>
                <a:cs typeface="Times New Roman" pitchFamily="18" charset="0"/>
              </a:rPr>
              <a:t>2</a:t>
            </a:fld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-27384"/>
            <a:ext cx="9144000" cy="12938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31540" y="1687732"/>
            <a:ext cx="82809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исследования – разработка технологической схемы получения биогаза для фермерских хозяйств.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ходе исследования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поставлены следующие задачи: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анализ теоретических данных по применению биогазовых технологий в мире;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разработать технологическую схему биогазовой установки для сельскохозяйственного предприятия Дружба Ирбитского района;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технико-экономический анализ разработанной технологической схемы биогазовой установки;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эколого-экономический анализ применения биогазовых технологий.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5581"/>
            <a:ext cx="32338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 задачи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514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z="1400" b="1" smtClean="0">
                <a:latin typeface="Times New Roman" pitchFamily="18" charset="0"/>
                <a:cs typeface="Times New Roman" pitchFamily="18" charset="0"/>
              </a:rPr>
              <a:t>3</a:t>
            </a:fld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-27384"/>
            <a:ext cx="9144000" cy="12938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340768"/>
            <a:ext cx="8280920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Человечество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научилось использовать биогаз давно.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примитивных биогазовых технологий были зафиксированы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Китае,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Индии, Ассирии и Персии начиная с XVII в. до н. э. Однако систематические научные исследования биогаза начались только в XVIII в. н. э.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5581"/>
            <a:ext cx="38103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История биогаза</a:t>
            </a:r>
            <a:endParaRPr lang="ru-RU" dirty="0"/>
          </a:p>
        </p:txBody>
      </p:sp>
      <p:pic>
        <p:nvPicPr>
          <p:cNvPr id="9" name="Рисунок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063990"/>
            <a:ext cx="4181475" cy="31165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23528" y="3069670"/>
            <a:ext cx="8712968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научное обоснование образования воспламеняющихся газов в болотах и озерных отложениях дал А. Вольта в 1776 г.,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установив наличие метана в болотном газе.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открытия химической формулы метана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Дж. Дальтоном в 1804 г. европейскими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учеными были сделаны первые шаги в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исследованиях практического применения биогаза.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78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z="1400" b="1" smtClean="0">
                <a:latin typeface="Times New Roman" pitchFamily="18" charset="0"/>
                <a:cs typeface="Times New Roman" pitchFamily="18" charset="0"/>
              </a:rPr>
              <a:t>4</a:t>
            </a:fld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-27384"/>
            <a:ext cx="9144000" cy="12938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54322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Биогаз — газ, получаемый водородным или метановым брожением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биомассы. 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состоящий на 50—87 % метана, 13—50 % CO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незначительные примеси H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H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После очистки биогаза от СО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получается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биометан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Биометан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полный аналог природного газа, отличие только в происхождении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5581"/>
            <a:ext cx="38513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такое биогаз</a:t>
            </a:r>
            <a:endParaRPr lang="ru-RU" dirty="0"/>
          </a:p>
        </p:txBody>
      </p:sp>
      <p:pic>
        <p:nvPicPr>
          <p:cNvPr id="8" name="Рисунок 7" descr="https://d3n8a8pro7vhmx.cloudfront.net/choicehumanitarian/pages/2672/attachments/original/1576003408/28008095145_3a537ce99d_o.jpg?1576003408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4"/>
          <a:stretch/>
        </p:blipFill>
        <p:spPr bwMode="auto">
          <a:xfrm>
            <a:off x="1759529" y="3279973"/>
            <a:ext cx="5264902" cy="32589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8268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z="1400" b="1" smtClean="0">
                <a:latin typeface="Times New Roman" pitchFamily="18" charset="0"/>
                <a:cs typeface="Times New Roman" pitchFamily="18" charset="0"/>
              </a:rPr>
              <a:t>5</a:t>
            </a:fld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-27384"/>
            <a:ext cx="9144000" cy="12938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47556"/>
            <a:ext cx="828092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настоящее время в странах СНГ возрос интерес к получению биогаза и удобрений путем переработки сельскохозяйственных отходов. Преобразуя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навоз в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высококачественное удобрение, биогазовые комплексы производят одновременно электрическую и тепловую энергию.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Их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внедрение повышает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культуру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производства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животноводческих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комплексах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фермах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решает ряд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экологических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проблем,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связанных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утилизацией органических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отходов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Конечно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проекты по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использованию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биогаза окупаются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год и не за два, а по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прошествии 5–10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лет.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5581"/>
            <a:ext cx="38513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такое биогаз</a:t>
            </a:r>
            <a:endParaRPr lang="ru-RU" dirty="0"/>
          </a:p>
        </p:txBody>
      </p:sp>
      <p:pic>
        <p:nvPicPr>
          <p:cNvPr id="1026" name="Picture 2" descr="https://iict.kz/wp-content/uploads/2019/06/%D0%9E%D0%B1%D1%89%D0%B0%D1%8F-%D0%B8%D0%BB%D0%BB%D1%8E%D1%81%D1%82%D1%80%D0%B0%D1%86%D0%B8%D1%8F-%D0%B2%D1%81%D0%B5%D0%B3%D0%BE-%D0%BA%D0%BE%D0%BC%D0%BF%D0%BB%D0%B5%D0%BA%D1%81%D0%B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75"/>
          <a:stretch/>
        </p:blipFill>
        <p:spPr bwMode="auto">
          <a:xfrm>
            <a:off x="4067944" y="2901896"/>
            <a:ext cx="5063341" cy="3520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43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z="1400" b="1" smtClean="0">
                <a:latin typeface="Times New Roman" pitchFamily="18" charset="0"/>
                <a:cs typeface="Times New Roman" pitchFamily="18" charset="0"/>
              </a:rPr>
              <a:t>6</a:t>
            </a:fld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-27384"/>
            <a:ext cx="9144000" cy="12938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43508" y="1425744"/>
            <a:ext cx="88569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Органические отходы:</a:t>
            </a:r>
          </a:p>
          <a:p>
            <a:pPr indent="2160000" algn="just"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600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опасны для здоровья;</a:t>
            </a:r>
          </a:p>
          <a:p>
            <a:pPr indent="21600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опасны для животных;</a:t>
            </a:r>
          </a:p>
          <a:p>
            <a:pPr indent="21600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меют неприятный запах;</a:t>
            </a:r>
          </a:p>
          <a:p>
            <a:pPr indent="21600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 вред окружающей среде выплачивается штраф;</a:t>
            </a:r>
          </a:p>
          <a:p>
            <a:pPr indent="21600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загрязняют воздух метаном (в 21 раз опаснее углекислого газа);</a:t>
            </a:r>
          </a:p>
          <a:p>
            <a:pPr indent="21600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загрязняют грунтовые воды и почву.</a:t>
            </a:r>
          </a:p>
          <a:p>
            <a:pPr indent="450000"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Биогазовая установка:</a:t>
            </a:r>
          </a:p>
          <a:p>
            <a:pPr indent="2160000" algn="just"/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экономит деньги;</a:t>
            </a:r>
          </a:p>
          <a:p>
            <a:pPr indent="21600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производит биогаз (60-80% метана);</a:t>
            </a:r>
          </a:p>
          <a:p>
            <a:pPr indent="21600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сберегает уголь, природный газ и энергию;</a:t>
            </a:r>
          </a:p>
          <a:p>
            <a:pPr indent="21600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уничтожает неприятных запах;</a:t>
            </a:r>
          </a:p>
          <a:p>
            <a:pPr indent="21600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обеззараживает отходы;</a:t>
            </a:r>
          </a:p>
          <a:p>
            <a:pPr indent="21600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получение качественного удобрения.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5581"/>
            <a:ext cx="50650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Экологическая выгода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2220948"/>
            <a:ext cx="1770005" cy="171210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966" y="4281356"/>
            <a:ext cx="1621160" cy="166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99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z="1400" b="1" smtClean="0">
                <a:latin typeface="Times New Roman" pitchFamily="18" charset="0"/>
                <a:cs typeface="Times New Roman" pitchFamily="18" charset="0"/>
              </a:rPr>
              <a:t>7</a:t>
            </a:fld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-27384"/>
            <a:ext cx="9144000" cy="12938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43508" y="1175548"/>
            <a:ext cx="88569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примера рассмотрена технологическая схема производства биогаза на сельскохозяйственном производственном кооперативе «Дружба» с количеством крупного рогатого скота 2760 голов.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биогазовой установки были выбраны следующие элементы: 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Метантенк (железнодорожная цистерна 15-1210-01)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Механическая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мешалка, устанавливаемой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метанте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Газгольдер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Насос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 50-50-150К–1,1/4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Сепаратор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СОШ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Миксер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приемного резервуара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Микротурбина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Captsone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5581"/>
            <a:ext cx="70346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СПК «Дружба» внедрение БГУ</a:t>
            </a:r>
            <a:endParaRPr lang="ru-RU" dirty="0"/>
          </a:p>
        </p:txBody>
      </p:sp>
      <p:pic>
        <p:nvPicPr>
          <p:cNvPr id="8" name="Рисунок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20888"/>
            <a:ext cx="5502027" cy="182776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4427984" y="2276872"/>
            <a:ext cx="25202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коровник,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приемный резервуар,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когенератор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насос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прекачки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субстрата,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теплообменик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804248" y="2195704"/>
            <a:ext cx="23397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– привод перемешивающего устройства,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метантенк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– лагуна,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– газовый фильтра,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– компрессор,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–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газгольдер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– механическая мешалка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57891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z="1400" b="1" smtClean="0">
                <a:latin typeface="Times New Roman" pitchFamily="18" charset="0"/>
                <a:cs typeface="Times New Roman" pitchFamily="18" charset="0"/>
              </a:rPr>
              <a:t>8</a:t>
            </a:fld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-27384"/>
            <a:ext cx="9144000" cy="12938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-61206"/>
            <a:ext cx="810946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Эколого-экономические аспекты </a:t>
            </a:r>
            <a:endParaRPr lang="ru-RU" sz="4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применения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биогазовых технологий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423539"/>
              </p:ext>
            </p:extLst>
          </p:nvPr>
        </p:nvGraphicFramePr>
        <p:xfrm>
          <a:off x="423528" y="2785863"/>
          <a:ext cx="8363272" cy="24688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754760">
                  <a:extLst>
                    <a:ext uri="{9D8B030D-6E8A-4147-A177-3AD203B41FA5}">
                      <a16:colId xmlns:a16="http://schemas.microsoft.com/office/drawing/2014/main" xmlns="" val="3804478739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xmlns="" val="8010043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эффекта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38178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биогаза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 газа 0,3–0,4 м</a:t>
                      </a:r>
                      <a:r>
                        <a:rPr lang="ru-RU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1 кг сухой органической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81763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биологической зараженности воды и почвы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загрязнения сточных вод на 70–90 %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547565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ценности биологического удобрения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потерь азота на 20 %, повышение биологической активности азотных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удобрений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25212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урожайности выращиваемых культур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Используя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сброженные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осадки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как удобрения, повышается урожайность на 10-15%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08180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вредных выбросов в атмосферу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Уменьшение вредных выбросов за счет вытеснения биогазом твердого или жидкого топлива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3262543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68760" y="2382244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Положительный эффект от анаэробного сбраживания субстрата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4684" y="5229200"/>
            <a:ext cx="8640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применение этой технологии способствует решению вопросов, связанных с охраной окружающей среды, экономией энергоресурсов и увеличением производства сельхозпродукции, поэтому и оценка ее должна быть комплексной.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полученных результатов видно, что строительство разрабатываемой биогазовой станции является инвестиционно-привлекательным проектом.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73274" y="1151567"/>
            <a:ext cx="843528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Капитальные затраты на строительство и монтаж основного и вспомогательного оборудования составили 148,4 млн. руб., дисконтированный срок окупаемости 5 лет и 1 месяцев. </a:t>
            </a:r>
          </a:p>
        </p:txBody>
      </p:sp>
    </p:spTree>
    <p:extLst>
      <p:ext uri="{BB962C8B-B14F-4D97-AF65-F5344CB8AC3E}">
        <p14:creationId xmlns:p14="http://schemas.microsoft.com/office/powerpoint/2010/main" val="280819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CB81-75AE-4CBE-AD70-1ABE2DFA7CB4}" type="slidenum">
              <a:rPr lang="ru-RU" sz="1400" b="1" smtClean="0">
                <a:latin typeface="Times New Roman" pitchFamily="18" charset="0"/>
                <a:cs typeface="Times New Roman" pitchFamily="18" charset="0"/>
              </a:rPr>
              <a:t>9</a:t>
            </a:fld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988840"/>
            <a:ext cx="9144000" cy="12938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061697" y="2281805"/>
            <a:ext cx="50206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за внимание!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/>
          <a:srcRect t="21401"/>
          <a:stretch/>
        </p:blipFill>
        <p:spPr>
          <a:xfrm>
            <a:off x="676274" y="3428135"/>
            <a:ext cx="7791450" cy="2635250"/>
          </a:xfrm>
          <a:prstGeom prst="rect">
            <a:avLst/>
          </a:prstGeom>
        </p:spPr>
      </p:pic>
      <p:pic>
        <p:nvPicPr>
          <p:cNvPr id="5126" name="Picture 6" descr="https://static6.depositphotos.com/1000423/584/i/950/depositphotos_5845172-stock-photo-planet-earth-with-plants-an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302" y="92495"/>
            <a:ext cx="1798793" cy="179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273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2091</TotalTime>
  <Words>718</Words>
  <Application>Microsoft Office PowerPoint</Application>
  <PresentationFormat>Экран (4:3)</PresentationFormat>
  <Paragraphs>113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Meiryo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«Оценка воздействия пао «стз» на водные ресурсы»</dc:title>
  <dc:creator>Танюшка</dc:creator>
  <cp:lastModifiedBy>Ильдар Самигуллин</cp:lastModifiedBy>
  <cp:revision>97</cp:revision>
  <dcterms:created xsi:type="dcterms:W3CDTF">2020-05-30T06:46:08Z</dcterms:created>
  <dcterms:modified xsi:type="dcterms:W3CDTF">2022-01-26T10:32:44Z</dcterms:modified>
</cp:coreProperties>
</file>